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249525-662C-488E-B1E9-381ADE8E8FC8}">
  <a:tblStyle styleId="{B3249525-662C-488E-B1E9-381ADE8E8FC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7755"/>
  </p:normalViewPr>
  <p:slideViewPr>
    <p:cSldViewPr snapToGrid="0">
      <p:cViewPr varScale="1">
        <p:scale>
          <a:sx n="113" d="100"/>
          <a:sy n="113" d="100"/>
        </p:scale>
        <p:origin x="21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ubTitle" idx="1"/>
          </p:nvPr>
        </p:nvSpPr>
        <p:spPr>
          <a:xfrm>
            <a:off x="84125" y="1663632"/>
            <a:ext cx="5186100" cy="257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Phase A – 61998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MedCall</a:t>
            </a:r>
            <a:b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Supervisor: Mr. Alex Keselman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Team: Tareez Ghandour &amp; Leen Hawa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250" y="126425"/>
            <a:ext cx="4698376" cy="1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1465" y="1663632"/>
            <a:ext cx="3757374" cy="257955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74" name="Google Shape;274;p21"/>
          <p:cNvSpPr txBox="1"/>
          <p:nvPr/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UI">
            <a:hlinkClick r:id="" action="ppaction://media"/>
            <a:extLst>
              <a:ext uri="{FF2B5EF4-FFF2-40B4-BE49-F238E27FC236}">
                <a16:creationId xmlns:a16="http://schemas.microsoft.com/office/drawing/2014/main" id="{9F1476E6-A7EE-B94D-9A2B-FC88C4E8B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53" y="961509"/>
            <a:ext cx="6552494" cy="4095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2"/>
          <p:cNvGrpSpPr/>
          <p:nvPr/>
        </p:nvGrpSpPr>
        <p:grpSpPr>
          <a:xfrm>
            <a:off x="-2073024" y="-48893"/>
            <a:ext cx="10123311" cy="5241287"/>
            <a:chOff x="-4047482" y="-674777"/>
            <a:chExt cx="10123311" cy="5241287"/>
          </a:xfrm>
        </p:grpSpPr>
        <p:sp>
          <p:nvSpPr>
            <p:cNvPr id="281" name="Google Shape;281;p22"/>
            <p:cNvSpPr/>
            <p:nvPr/>
          </p:nvSpPr>
          <p:spPr>
            <a:xfrm>
              <a:off x="-4047482" y="-674777"/>
              <a:ext cx="5241287" cy="5241287"/>
            </a:xfrm>
            <a:prstGeom prst="blockArc">
              <a:avLst>
                <a:gd name="adj1" fmla="val 18900000"/>
                <a:gd name="adj2" fmla="val 2700000"/>
                <a:gd name="adj3" fmla="val 412"/>
              </a:avLst>
            </a:prstGeom>
            <a:solidFill>
              <a:srgbClr val="3C4B78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1630973" y="243155"/>
              <a:ext cx="3988110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 txBox="1"/>
            <p:nvPr/>
          </p:nvSpPr>
          <p:spPr>
            <a:xfrm>
              <a:off x="1654728" y="266910"/>
              <a:ext cx="3940600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646823" y="391842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1773174" y="972855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 txBox="1"/>
            <p:nvPr/>
          </p:nvSpPr>
          <p:spPr>
            <a:xfrm>
              <a:off x="1796929" y="996610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The Problem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977499" y="1125976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2256915" y="1702554"/>
              <a:ext cx="3818914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 txBox="1"/>
            <p:nvPr/>
          </p:nvSpPr>
          <p:spPr>
            <a:xfrm>
              <a:off x="2280670" y="1726309"/>
              <a:ext cx="377140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The Solution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1067502" y="1855865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1773174" y="2432254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 txBox="1"/>
            <p:nvPr/>
          </p:nvSpPr>
          <p:spPr>
            <a:xfrm>
              <a:off x="1796929" y="2456009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  UML Diagrams</a:t>
              </a:r>
              <a:endParaRPr sz="28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979269" y="25855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1638641" y="3161954"/>
              <a:ext cx="3972774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2"/>
            <p:cNvSpPr txBox="1"/>
            <p:nvPr/>
          </p:nvSpPr>
          <p:spPr>
            <a:xfrm>
              <a:off x="1662396" y="3185709"/>
              <a:ext cx="392526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Test Plan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630570" y="33152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7" name="Google Shape;297;p22"/>
          <p:cNvCxnSpPr/>
          <p:nvPr/>
        </p:nvCxnSpPr>
        <p:spPr>
          <a:xfrm>
            <a:off x="2764761" y="1105988"/>
            <a:ext cx="883376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0" y="0"/>
            <a:ext cx="2231135" cy="5143500"/>
          </a:xfrm>
          <a:prstGeom prst="flowChartDelay">
            <a:avLst/>
          </a:prstGeom>
          <a:solidFill>
            <a:srgbClr val="3C4B78"/>
          </a:solidFill>
          <a:ln w="25400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3844131" y="1661541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4313623" y="2391428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>
            <a:off x="3844131" y="3121317"/>
            <a:ext cx="360000" cy="36064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/>
          </a:p>
        </p:txBody>
      </p:sp>
      <p:sp>
        <p:nvSpPr>
          <p:cNvPr id="303" name="Google Shape;303;p22"/>
          <p:cNvSpPr/>
          <p:nvPr/>
        </p:nvSpPr>
        <p:spPr>
          <a:xfrm>
            <a:off x="3685183" y="3857190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304" name="Google Shape;304;p22"/>
          <p:cNvCxnSpPr/>
          <p:nvPr/>
        </p:nvCxnSpPr>
        <p:spPr>
          <a:xfrm>
            <a:off x="3143538" y="1841862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" name="Google Shape;305;p22"/>
          <p:cNvCxnSpPr/>
          <p:nvPr/>
        </p:nvCxnSpPr>
        <p:spPr>
          <a:xfrm>
            <a:off x="3213980" y="2554331"/>
            <a:ext cx="1037838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" name="Google Shape;306;p22"/>
          <p:cNvCxnSpPr/>
          <p:nvPr/>
        </p:nvCxnSpPr>
        <p:spPr>
          <a:xfrm>
            <a:off x="2769398" y="4037511"/>
            <a:ext cx="878739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p22"/>
          <p:cNvCxnSpPr/>
          <p:nvPr/>
        </p:nvCxnSpPr>
        <p:spPr>
          <a:xfrm>
            <a:off x="3143538" y="3314700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8" name="Google Shape;308;p22"/>
          <p:cNvSpPr/>
          <p:nvPr/>
        </p:nvSpPr>
        <p:spPr>
          <a:xfrm>
            <a:off x="3685183" y="930132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309" name="Google Shape;3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59" y="1773741"/>
            <a:ext cx="1596016" cy="159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1" y="0"/>
            <a:ext cx="1314332" cy="5143500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Use-Case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525" y="0"/>
            <a:ext cx="73019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333" y="139643"/>
            <a:ext cx="7492551" cy="452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23" name="Google Shape;323;p24"/>
          <p:cNvSpPr txBox="1"/>
          <p:nvPr/>
        </p:nvSpPr>
        <p:spPr>
          <a:xfrm>
            <a:off x="1" y="0"/>
            <a:ext cx="1314332" cy="5143500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b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Diagram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333" y="86768"/>
            <a:ext cx="7563138" cy="4773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30" name="Google Shape;330;p25"/>
          <p:cNvSpPr txBox="1"/>
          <p:nvPr/>
        </p:nvSpPr>
        <p:spPr>
          <a:xfrm>
            <a:off x="1" y="0"/>
            <a:ext cx="1314332" cy="5143500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b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Diagram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6"/>
          <p:cNvGrpSpPr/>
          <p:nvPr/>
        </p:nvGrpSpPr>
        <p:grpSpPr>
          <a:xfrm>
            <a:off x="-2073024" y="-48893"/>
            <a:ext cx="10123311" cy="5241287"/>
            <a:chOff x="-4047482" y="-674777"/>
            <a:chExt cx="10123311" cy="5241287"/>
          </a:xfrm>
        </p:grpSpPr>
        <p:sp>
          <p:nvSpPr>
            <p:cNvPr id="336" name="Google Shape;336;p26"/>
            <p:cNvSpPr/>
            <p:nvPr/>
          </p:nvSpPr>
          <p:spPr>
            <a:xfrm>
              <a:off x="-4047482" y="-674777"/>
              <a:ext cx="5241287" cy="5241287"/>
            </a:xfrm>
            <a:prstGeom prst="blockArc">
              <a:avLst>
                <a:gd name="adj1" fmla="val 18900000"/>
                <a:gd name="adj2" fmla="val 2700000"/>
                <a:gd name="adj3" fmla="val 412"/>
              </a:avLst>
            </a:prstGeom>
            <a:solidFill>
              <a:srgbClr val="3C4B78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630973" y="243155"/>
              <a:ext cx="3988110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 txBox="1"/>
            <p:nvPr/>
          </p:nvSpPr>
          <p:spPr>
            <a:xfrm>
              <a:off x="1654728" y="266910"/>
              <a:ext cx="3940600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46823" y="391842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773174" y="972855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 txBox="1"/>
            <p:nvPr/>
          </p:nvSpPr>
          <p:spPr>
            <a:xfrm>
              <a:off x="1796929" y="996610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The Problem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977499" y="1125976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256915" y="1702554"/>
              <a:ext cx="3818914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 txBox="1"/>
            <p:nvPr/>
          </p:nvSpPr>
          <p:spPr>
            <a:xfrm>
              <a:off x="2280670" y="1726309"/>
              <a:ext cx="377140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The Solution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1067502" y="1855865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773174" y="2432254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 txBox="1"/>
            <p:nvPr/>
          </p:nvSpPr>
          <p:spPr>
            <a:xfrm>
              <a:off x="1796929" y="2456009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UML Diagrams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979269" y="25855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1638641" y="3161954"/>
              <a:ext cx="3972774" cy="486622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 txBox="1"/>
            <p:nvPr/>
          </p:nvSpPr>
          <p:spPr>
            <a:xfrm>
              <a:off x="1662396" y="3185709"/>
              <a:ext cx="392526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  Test Plan</a:t>
              </a:r>
              <a:endParaRPr sz="28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630570" y="33152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2" name="Google Shape;352;p26"/>
          <p:cNvCxnSpPr/>
          <p:nvPr/>
        </p:nvCxnSpPr>
        <p:spPr>
          <a:xfrm>
            <a:off x="2764761" y="1105988"/>
            <a:ext cx="883376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3" name="Google Shape;35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54" name="Google Shape;354;p26"/>
          <p:cNvSpPr/>
          <p:nvPr/>
        </p:nvSpPr>
        <p:spPr>
          <a:xfrm>
            <a:off x="0" y="0"/>
            <a:ext cx="2231135" cy="5143500"/>
          </a:xfrm>
          <a:prstGeom prst="flowChartDelay">
            <a:avLst/>
          </a:prstGeom>
          <a:solidFill>
            <a:srgbClr val="3C4B78"/>
          </a:solidFill>
          <a:ln w="25400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6"/>
          <p:cNvSpPr/>
          <p:nvPr/>
        </p:nvSpPr>
        <p:spPr>
          <a:xfrm>
            <a:off x="3844131" y="1661541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56" name="Google Shape;356;p26"/>
          <p:cNvSpPr/>
          <p:nvPr/>
        </p:nvSpPr>
        <p:spPr>
          <a:xfrm>
            <a:off x="4313623" y="2391428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57" name="Google Shape;357;p26"/>
          <p:cNvSpPr/>
          <p:nvPr/>
        </p:nvSpPr>
        <p:spPr>
          <a:xfrm>
            <a:off x="3844131" y="3121317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58" name="Google Shape;358;p26"/>
          <p:cNvSpPr/>
          <p:nvPr/>
        </p:nvSpPr>
        <p:spPr>
          <a:xfrm>
            <a:off x="3685183" y="3857190"/>
            <a:ext cx="360000" cy="36064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/>
          </a:p>
        </p:txBody>
      </p:sp>
      <p:cxnSp>
        <p:nvCxnSpPr>
          <p:cNvPr id="359" name="Google Shape;359;p26"/>
          <p:cNvCxnSpPr/>
          <p:nvPr/>
        </p:nvCxnSpPr>
        <p:spPr>
          <a:xfrm>
            <a:off x="3143538" y="1841862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26"/>
          <p:cNvCxnSpPr/>
          <p:nvPr/>
        </p:nvCxnSpPr>
        <p:spPr>
          <a:xfrm>
            <a:off x="3213980" y="2554331"/>
            <a:ext cx="1037838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1" name="Google Shape;361;p26"/>
          <p:cNvCxnSpPr/>
          <p:nvPr/>
        </p:nvCxnSpPr>
        <p:spPr>
          <a:xfrm>
            <a:off x="2769398" y="4037511"/>
            <a:ext cx="878739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2" name="Google Shape;362;p26"/>
          <p:cNvCxnSpPr/>
          <p:nvPr/>
        </p:nvCxnSpPr>
        <p:spPr>
          <a:xfrm>
            <a:off x="3143538" y="3314700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3" name="Google Shape;363;p26"/>
          <p:cNvSpPr/>
          <p:nvPr/>
        </p:nvSpPr>
        <p:spPr>
          <a:xfrm>
            <a:off x="3685183" y="930132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364" name="Google Shape;36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75" y="1762259"/>
            <a:ext cx="1584143" cy="158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27"/>
          <p:cNvGraphicFramePr/>
          <p:nvPr/>
        </p:nvGraphicFramePr>
        <p:xfrm>
          <a:off x="261389" y="899975"/>
          <a:ext cx="8473550" cy="4086456"/>
        </p:xfrm>
        <a:graphic>
          <a:graphicData uri="http://schemas.openxmlformats.org/drawingml/2006/table">
            <a:tbl>
              <a:tblPr>
                <a:noFill/>
                <a:tableStyleId>{B3249525-662C-488E-B1E9-381ADE8E8FC8}</a:tableStyleId>
              </a:tblPr>
              <a:tblGrid>
                <a:gridCol w="6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valid input data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user registration should be successful, and the user should receive a confirmation message indicating successful registration.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and empty input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registration process should fail, and the user should receive an error message “Please fill in all the fields.”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an invalid email format (e.g. missing ”@”)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registration process should fail, and the user should receive an error message “Please enter a valid email.”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a weak password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registration process should fail, and the user should receive an error message “Password must be at least 8 characters with uppercase, lowercase, and number.”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an email address that is already registered in the system.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registration process should fail, and the user should receive an error message “Email already in use. Please choose another.”</a:t>
                      </a:r>
                      <a:endParaRPr sz="13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0" name="Google Shape;37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71" name="Google Shape;371;p27"/>
          <p:cNvSpPr txBox="1"/>
          <p:nvPr/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Registration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28"/>
          <p:cNvGraphicFramePr/>
          <p:nvPr/>
        </p:nvGraphicFramePr>
        <p:xfrm>
          <a:off x="311700" y="1017750"/>
          <a:ext cx="8416650" cy="3840217"/>
        </p:xfrm>
        <a:graphic>
          <a:graphicData uri="http://schemas.openxmlformats.org/drawingml/2006/table">
            <a:tbl>
              <a:tblPr>
                <a:noFill/>
                <a:tableStyleId>{B3249525-662C-488E-B1E9-381ADE8E8FC8}</a:tableStyleId>
              </a:tblPr>
              <a:tblGrid>
                <a:gridCol w="63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login with valid credentials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process should be successful, and the user should be redirected to their account dashboard.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log in with an empty input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process should fail, and the user should receive an error message “Please fill in all the fields.”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log in with an invalid credentials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process should fail, and the user should receive an error message “Email or password is wrong. Please try again!”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log in with an email address that is not registered in the system.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process should fail, and the user should receive an error message “Email not found. Please signup first.”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7" name="Google Shape;37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78" name="Google Shape;378;p28"/>
          <p:cNvSpPr txBox="1"/>
          <p:nvPr/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Login Process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84" name="Google Shape;384;p29"/>
          <p:cNvSpPr txBox="1"/>
          <p:nvPr/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New Request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5" name="Google Shape;385;p29"/>
          <p:cNvGraphicFramePr/>
          <p:nvPr/>
        </p:nvGraphicFramePr>
        <p:xfrm>
          <a:off x="315525" y="1220959"/>
          <a:ext cx="8579525" cy="3551642"/>
        </p:xfrm>
        <a:graphic>
          <a:graphicData uri="http://schemas.openxmlformats.org/drawingml/2006/table">
            <a:tbl>
              <a:tblPr>
                <a:noFill/>
                <a:tableStyleId>{B3249525-662C-488E-B1E9-381ADE8E8FC8}</a:tableStyleId>
              </a:tblPr>
              <a:tblGrid>
                <a:gridCol w="64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request a new ambulance with valid information.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be successfully submitted, and the nearest available ambulance should be dispatched to the specified location.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request a new ambulance without providing a location.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fail, and the user should receive an error message “Must enter a location.”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accept an ambulance request without providing all necessary information.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fail, and the user should receive an error message “Please fill in all the fields.”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91" name="Google Shape;391;p30"/>
          <p:cNvSpPr txBox="1"/>
          <p:nvPr/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New Request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2" name="Google Shape;392;p30"/>
          <p:cNvGraphicFramePr/>
          <p:nvPr/>
        </p:nvGraphicFramePr>
        <p:xfrm>
          <a:off x="315523" y="1279662"/>
          <a:ext cx="8606825" cy="3678759"/>
        </p:xfrm>
        <a:graphic>
          <a:graphicData uri="http://schemas.openxmlformats.org/drawingml/2006/table">
            <a:tbl>
              <a:tblPr>
                <a:noFill/>
                <a:tableStyleId>{B3249525-662C-488E-B1E9-381ADE8E8FC8}</a:tableStyleId>
              </a:tblPr>
              <a:tblGrid>
                <a:gridCol w="64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that the user receives a confirmation message after successfully requesting a new ambulance.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user should receive a confirmation message confirming that their request has been received.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that the user can track the real-time location of the dispatched ambulance.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user should be able to track the ambulance's location in real-time on the platform's map interface.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the communication channels between the user and emergency services during the ambulance request process.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user should be able to communicate with emergency dispatchers through chat to provide additional information or updates during the emergency.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3"/>
          <p:cNvGrpSpPr/>
          <p:nvPr/>
        </p:nvGrpSpPr>
        <p:grpSpPr>
          <a:xfrm>
            <a:off x="-2073024" y="-48893"/>
            <a:ext cx="10123311" cy="5241287"/>
            <a:chOff x="-4047482" y="-674777"/>
            <a:chExt cx="10123311" cy="5241287"/>
          </a:xfrm>
        </p:grpSpPr>
        <p:sp>
          <p:nvSpPr>
            <p:cNvPr id="60" name="Google Shape;60;p13"/>
            <p:cNvSpPr/>
            <p:nvPr/>
          </p:nvSpPr>
          <p:spPr>
            <a:xfrm>
              <a:off x="-4047482" y="-674777"/>
              <a:ext cx="5241287" cy="5241287"/>
            </a:xfrm>
            <a:prstGeom prst="blockArc">
              <a:avLst>
                <a:gd name="adj1" fmla="val 18900000"/>
                <a:gd name="adj2" fmla="val 2700000"/>
                <a:gd name="adj3" fmla="val 412"/>
              </a:avLst>
            </a:prstGeom>
            <a:solidFill>
              <a:srgbClr val="3C4B78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630973" y="243155"/>
              <a:ext cx="3988110" cy="486622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1654718" y="266916"/>
              <a:ext cx="35961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sz="24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46823" y="391842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773174" y="972855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 txBox="1"/>
            <p:nvPr/>
          </p:nvSpPr>
          <p:spPr>
            <a:xfrm>
              <a:off x="1796929" y="996610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The Problem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977499" y="1125976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256915" y="1702554"/>
              <a:ext cx="3818914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 txBox="1"/>
            <p:nvPr/>
          </p:nvSpPr>
          <p:spPr>
            <a:xfrm>
              <a:off x="2280670" y="1726309"/>
              <a:ext cx="377140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The Solution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067502" y="1855865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773174" y="2432254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 txBox="1"/>
            <p:nvPr/>
          </p:nvSpPr>
          <p:spPr>
            <a:xfrm>
              <a:off x="1796929" y="2456009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UML Diagrams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979269" y="25855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638641" y="3161954"/>
              <a:ext cx="3972774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1662396" y="3185709"/>
              <a:ext cx="392526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Test Plan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30570" y="33152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" name="Google Shape;76;p13"/>
          <p:cNvCxnSpPr/>
          <p:nvPr/>
        </p:nvCxnSpPr>
        <p:spPr>
          <a:xfrm>
            <a:off x="2764761" y="1105988"/>
            <a:ext cx="883376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0" y="0"/>
            <a:ext cx="2231135" cy="5143500"/>
          </a:xfrm>
          <a:prstGeom prst="flowChartDelay">
            <a:avLst/>
          </a:prstGeom>
          <a:solidFill>
            <a:srgbClr val="3C4B78"/>
          </a:solidFill>
          <a:ln w="25400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3844131" y="1661541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4313623" y="2391428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3844131" y="3121317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3685183" y="3857190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83" name="Google Shape;83;p13"/>
          <p:cNvCxnSpPr/>
          <p:nvPr/>
        </p:nvCxnSpPr>
        <p:spPr>
          <a:xfrm>
            <a:off x="3143538" y="1841862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13"/>
          <p:cNvCxnSpPr/>
          <p:nvPr/>
        </p:nvCxnSpPr>
        <p:spPr>
          <a:xfrm>
            <a:off x="3213980" y="2554331"/>
            <a:ext cx="1037838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>
            <a:off x="2769398" y="4037511"/>
            <a:ext cx="878739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>
            <a:off x="3143538" y="3314700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718" y="2007560"/>
            <a:ext cx="1489022" cy="14890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3677150" y="925122"/>
            <a:ext cx="360000" cy="36064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" name="Google Shape;397;p31"/>
          <p:cNvGraphicFramePr/>
          <p:nvPr>
            <p:extLst>
              <p:ext uri="{D42A27DB-BD31-4B8C-83A1-F6EECF244321}">
                <p14:modId xmlns:p14="http://schemas.microsoft.com/office/powerpoint/2010/main" val="3922759671"/>
              </p:ext>
            </p:extLst>
          </p:nvPr>
        </p:nvGraphicFramePr>
        <p:xfrm>
          <a:off x="340233" y="933425"/>
          <a:ext cx="8406575" cy="4123392"/>
        </p:xfrm>
        <a:graphic>
          <a:graphicData uri="http://schemas.openxmlformats.org/drawingml/2006/table">
            <a:tbl>
              <a:tblPr>
                <a:noFill/>
                <a:tableStyleId>{B3249525-662C-488E-B1E9-381ADE8E8FC8}</a:tableStyleId>
              </a:tblPr>
              <a:tblGrid>
                <a:gridCol w="69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accept a driver request with valid information.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be successfully accepted, and the driver should receive a confirmation message.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accept a driver request with an invalid information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acceptance process should fail, and the driver should receive an error message "Invalid request. Please provide all necessary information."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decline a driver request with valid information.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be successfully declined, and the driver should receive a confirmation message.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edit driver information with valid input data.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driver information should be successfully updated, and the driver should receive a confirmation message.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edit driver information with missing necessary information.</a:t>
                      </a:r>
                      <a:endParaRPr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update process should fail, and the dispatch center should receive an error message "Please fill in all the required fields."</a:t>
                      </a:r>
                      <a:endParaRPr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8" name="Google Shape;39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99" name="Google Shape;399;p31"/>
          <p:cNvSpPr txBox="1"/>
          <p:nvPr/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Accept/Decline/Edit Drivers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B78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05" name="Google Shape;40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272" y="1413164"/>
            <a:ext cx="3250053" cy="325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218" y="480283"/>
            <a:ext cx="1925782" cy="192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900"/>
              <a:buNone/>
            </a:pPr>
            <a:fld id="{00000000-1234-1234-1234-123412341234}" type="slidenum">
              <a:rPr lang="en-US" sz="900"/>
              <a:t>3</a:t>
            </a:fld>
            <a:endParaRPr sz="90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311638" y="1515039"/>
            <a:ext cx="8520717" cy="2733851"/>
            <a:chOff x="0" y="530466"/>
            <a:chExt cx="8520717" cy="2203475"/>
          </a:xfrm>
        </p:grpSpPr>
        <p:sp>
          <p:nvSpPr>
            <p:cNvPr id="96" name="Google Shape;96;p14"/>
            <p:cNvSpPr/>
            <p:nvPr/>
          </p:nvSpPr>
          <p:spPr>
            <a:xfrm>
              <a:off x="0" y="530466"/>
              <a:ext cx="8520600" cy="9792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131117" y="530466"/>
              <a:ext cx="7389482" cy="979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1131117" y="530466"/>
              <a:ext cx="7389600" cy="9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625" tIns="103625" rIns="103625" bIns="1036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Emergency medical services (EMS) are </a:t>
              </a:r>
              <a:r>
                <a:rPr lang="en-US" sz="2400" dirty="0">
                  <a:latin typeface="Calibri"/>
                  <a:ea typeface="Calibri"/>
                  <a:cs typeface="Calibri"/>
                  <a:sym typeface="Calibri"/>
                </a:rPr>
                <a:t>essential</a:t>
              </a:r>
              <a:r>
                <a:rPr lang="en-US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latin typeface="Calibri"/>
                  <a:ea typeface="Calibri"/>
                  <a:cs typeface="Calibri"/>
                  <a:sym typeface="Calibri"/>
                </a:rPr>
                <a:t>for</a:t>
              </a:r>
              <a:r>
                <a:rPr lang="en-US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any community.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0" y="1754619"/>
              <a:ext cx="8520600" cy="979322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131117" y="1754619"/>
              <a:ext cx="7389482" cy="979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1131117" y="1754619"/>
              <a:ext cx="7389482" cy="979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625" tIns="103625" rIns="103625" bIns="1036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Current systems face significant challenges that lead to delays in help’s arrival.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12" y="3357800"/>
            <a:ext cx="479124" cy="4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07" y="1831371"/>
            <a:ext cx="634444" cy="6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5"/>
          <p:cNvGrpSpPr/>
          <p:nvPr/>
        </p:nvGrpSpPr>
        <p:grpSpPr>
          <a:xfrm>
            <a:off x="-2073024" y="-48893"/>
            <a:ext cx="10123311" cy="5241287"/>
            <a:chOff x="-4047482" y="-674777"/>
            <a:chExt cx="10123311" cy="5241287"/>
          </a:xfrm>
        </p:grpSpPr>
        <p:sp>
          <p:nvSpPr>
            <p:cNvPr id="109" name="Google Shape;109;p15"/>
            <p:cNvSpPr/>
            <p:nvPr/>
          </p:nvSpPr>
          <p:spPr>
            <a:xfrm>
              <a:off x="-4047482" y="-674777"/>
              <a:ext cx="5241287" cy="5241287"/>
            </a:xfrm>
            <a:prstGeom prst="blockArc">
              <a:avLst>
                <a:gd name="adj1" fmla="val 18900000"/>
                <a:gd name="adj2" fmla="val 2700000"/>
                <a:gd name="adj3" fmla="val 412"/>
              </a:avLst>
            </a:prstGeom>
            <a:solidFill>
              <a:srgbClr val="3C4B78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630973" y="243155"/>
              <a:ext cx="3988110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1654728" y="266910"/>
              <a:ext cx="3940600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46823" y="391842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773174" y="972855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1796929" y="996610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71100" rIns="71100" bIns="71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4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The Problem</a:t>
              </a:r>
              <a:endParaRPr sz="28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977499" y="1125976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256915" y="1702554"/>
              <a:ext cx="3818914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2280670" y="1726309"/>
              <a:ext cx="377140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The Solution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067502" y="1855865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773174" y="2432254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1796929" y="2456009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UML Diagrams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979269" y="25855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638641" y="3161954"/>
              <a:ext cx="3972774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1662396" y="3185709"/>
              <a:ext cx="392526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Test Plan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30570" y="33152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5" name="Google Shape;125;p15"/>
          <p:cNvCxnSpPr/>
          <p:nvPr/>
        </p:nvCxnSpPr>
        <p:spPr>
          <a:xfrm>
            <a:off x="2764761" y="1105988"/>
            <a:ext cx="883376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0" y="0"/>
            <a:ext cx="2231135" cy="5143500"/>
          </a:xfrm>
          <a:prstGeom prst="flowChartDelay">
            <a:avLst/>
          </a:prstGeom>
          <a:solidFill>
            <a:srgbClr val="3C4B78"/>
          </a:solidFill>
          <a:ln w="25400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3844131" y="1661541"/>
            <a:ext cx="360000" cy="36064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/>
          </a:p>
        </p:txBody>
      </p:sp>
      <p:sp>
        <p:nvSpPr>
          <p:cNvPr id="129" name="Google Shape;129;p15"/>
          <p:cNvSpPr/>
          <p:nvPr/>
        </p:nvSpPr>
        <p:spPr>
          <a:xfrm>
            <a:off x="4313623" y="2391428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3844131" y="3121317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685183" y="3857190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32" name="Google Shape;132;p15"/>
          <p:cNvCxnSpPr/>
          <p:nvPr/>
        </p:nvCxnSpPr>
        <p:spPr>
          <a:xfrm>
            <a:off x="3143538" y="1841862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5"/>
          <p:cNvCxnSpPr/>
          <p:nvPr/>
        </p:nvCxnSpPr>
        <p:spPr>
          <a:xfrm>
            <a:off x="3213980" y="2554331"/>
            <a:ext cx="1037838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5"/>
          <p:cNvCxnSpPr/>
          <p:nvPr/>
        </p:nvCxnSpPr>
        <p:spPr>
          <a:xfrm>
            <a:off x="2769398" y="4037511"/>
            <a:ext cx="878739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15"/>
          <p:cNvCxnSpPr/>
          <p:nvPr/>
        </p:nvCxnSpPr>
        <p:spPr>
          <a:xfrm>
            <a:off x="3143538" y="3314700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15"/>
          <p:cNvSpPr/>
          <p:nvPr/>
        </p:nvSpPr>
        <p:spPr>
          <a:xfrm>
            <a:off x="3685183" y="930132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265" y="1702837"/>
            <a:ext cx="1702987" cy="170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43" name="Google Shape;143;p16"/>
          <p:cNvGrpSpPr/>
          <p:nvPr/>
        </p:nvGrpSpPr>
        <p:grpSpPr>
          <a:xfrm>
            <a:off x="1029796" y="1009646"/>
            <a:ext cx="1827874" cy="1971305"/>
            <a:chOff x="1510283" y="1162646"/>
            <a:chExt cx="1827874" cy="1971305"/>
          </a:xfrm>
        </p:grpSpPr>
        <p:sp>
          <p:nvSpPr>
            <p:cNvPr id="144" name="Google Shape;144;p16"/>
            <p:cNvSpPr/>
            <p:nvPr/>
          </p:nvSpPr>
          <p:spPr>
            <a:xfrm>
              <a:off x="1510284" y="1162646"/>
              <a:ext cx="1827873" cy="1259404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" name="Google Shape;145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62009" y="1330137"/>
              <a:ext cx="924422" cy="9244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" name="Google Shape;146;p16"/>
            <p:cNvGrpSpPr/>
            <p:nvPr/>
          </p:nvGrpSpPr>
          <p:grpSpPr>
            <a:xfrm>
              <a:off x="1510283" y="2422050"/>
              <a:ext cx="1827873" cy="711901"/>
              <a:chOff x="601745" y="1228705"/>
              <a:chExt cx="1827873" cy="711901"/>
            </a:xfrm>
          </p:grpSpPr>
          <p:sp>
            <p:nvSpPr>
              <p:cNvPr id="147" name="Google Shape;147;p16"/>
              <p:cNvSpPr/>
              <p:nvPr/>
            </p:nvSpPr>
            <p:spPr>
              <a:xfrm>
                <a:off x="601745" y="1262465"/>
                <a:ext cx="1827873" cy="678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6"/>
              <p:cNvSpPr txBox="1"/>
              <p:nvPr/>
            </p:nvSpPr>
            <p:spPr>
              <a:xfrm>
                <a:off x="601745" y="1228705"/>
                <a:ext cx="1827873" cy="678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0900" tIns="120900" rIns="1209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Traffic</a:t>
                </a:r>
                <a:endParaRPr sz="1800"/>
              </a:p>
            </p:txBody>
          </p:sp>
        </p:grpSp>
      </p:grpSp>
      <p:sp>
        <p:nvSpPr>
          <p:cNvPr id="149" name="Google Shape;149;p16"/>
          <p:cNvSpPr txBox="1"/>
          <p:nvPr/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Google Shape;150;p16"/>
          <p:cNvGrpSpPr/>
          <p:nvPr/>
        </p:nvGrpSpPr>
        <p:grpSpPr>
          <a:xfrm>
            <a:off x="2892713" y="1009646"/>
            <a:ext cx="3190800" cy="1971305"/>
            <a:chOff x="2867100" y="1162646"/>
            <a:chExt cx="3190800" cy="1971305"/>
          </a:xfrm>
        </p:grpSpPr>
        <p:sp>
          <p:nvSpPr>
            <p:cNvPr id="151" name="Google Shape;151;p16"/>
            <p:cNvSpPr/>
            <p:nvPr/>
          </p:nvSpPr>
          <p:spPr>
            <a:xfrm>
              <a:off x="3607231" y="1162646"/>
              <a:ext cx="1827873" cy="1259404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" name="Google Shape;152;p16"/>
            <p:cNvGrpSpPr/>
            <p:nvPr/>
          </p:nvGrpSpPr>
          <p:grpSpPr>
            <a:xfrm>
              <a:off x="2867100" y="2422050"/>
              <a:ext cx="3190800" cy="711901"/>
              <a:chOff x="-138385" y="1228705"/>
              <a:chExt cx="3190800" cy="711901"/>
            </a:xfrm>
          </p:grpSpPr>
          <p:sp>
            <p:nvSpPr>
              <p:cNvPr id="153" name="Google Shape;153;p16"/>
              <p:cNvSpPr/>
              <p:nvPr/>
            </p:nvSpPr>
            <p:spPr>
              <a:xfrm>
                <a:off x="601745" y="1262465"/>
                <a:ext cx="1827873" cy="678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6"/>
              <p:cNvSpPr txBox="1"/>
              <p:nvPr/>
            </p:nvSpPr>
            <p:spPr>
              <a:xfrm>
                <a:off x="-138385" y="1228705"/>
                <a:ext cx="31908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0900" tIns="120900" rIns="1209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Delayed data</a:t>
                </a: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5" name="Google Shape;155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43974" y="1300175"/>
              <a:ext cx="954384" cy="9543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6"/>
          <p:cNvGrpSpPr/>
          <p:nvPr/>
        </p:nvGrpSpPr>
        <p:grpSpPr>
          <a:xfrm>
            <a:off x="6011263" y="1009646"/>
            <a:ext cx="2248200" cy="1971305"/>
            <a:chOff x="5526325" y="1158671"/>
            <a:chExt cx="2248200" cy="1971305"/>
          </a:xfrm>
        </p:grpSpPr>
        <p:sp>
          <p:nvSpPr>
            <p:cNvPr id="157" name="Google Shape;157;p16"/>
            <p:cNvSpPr/>
            <p:nvPr/>
          </p:nvSpPr>
          <p:spPr>
            <a:xfrm>
              <a:off x="5720398" y="1158671"/>
              <a:ext cx="1827873" cy="1259404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5526325" y="2418075"/>
              <a:ext cx="2248200" cy="711901"/>
              <a:chOff x="407673" y="1228705"/>
              <a:chExt cx="2248200" cy="711901"/>
            </a:xfrm>
          </p:grpSpPr>
          <p:sp>
            <p:nvSpPr>
              <p:cNvPr id="159" name="Google Shape;159;p16"/>
              <p:cNvSpPr/>
              <p:nvPr/>
            </p:nvSpPr>
            <p:spPr>
              <a:xfrm>
                <a:off x="601745" y="1262465"/>
                <a:ext cx="1827873" cy="678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6"/>
              <p:cNvSpPr txBox="1"/>
              <p:nvPr/>
            </p:nvSpPr>
            <p:spPr>
              <a:xfrm>
                <a:off x="407673" y="1228705"/>
                <a:ext cx="2248200" cy="6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0900" tIns="120900" rIns="1209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Communication</a:t>
                </a:r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1" name="Google Shape;161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16396" y="1378549"/>
              <a:ext cx="819647" cy="819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6"/>
          <p:cNvGrpSpPr/>
          <p:nvPr/>
        </p:nvGrpSpPr>
        <p:grpSpPr>
          <a:xfrm>
            <a:off x="3640950" y="2898752"/>
            <a:ext cx="1827900" cy="1971305"/>
            <a:chOff x="3615338" y="3051752"/>
            <a:chExt cx="1827900" cy="1971305"/>
          </a:xfrm>
        </p:grpSpPr>
        <p:sp>
          <p:nvSpPr>
            <p:cNvPr id="163" name="Google Shape;163;p16"/>
            <p:cNvSpPr/>
            <p:nvPr/>
          </p:nvSpPr>
          <p:spPr>
            <a:xfrm>
              <a:off x="3615339" y="3051752"/>
              <a:ext cx="1827873" cy="1259404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" name="Google Shape;164;p16"/>
            <p:cNvGrpSpPr/>
            <p:nvPr/>
          </p:nvGrpSpPr>
          <p:grpSpPr>
            <a:xfrm>
              <a:off x="3615338" y="4311156"/>
              <a:ext cx="1827900" cy="711901"/>
              <a:chOff x="601745" y="1228705"/>
              <a:chExt cx="1827900" cy="711901"/>
            </a:xfrm>
          </p:grpSpPr>
          <p:sp>
            <p:nvSpPr>
              <p:cNvPr id="165" name="Google Shape;165;p16"/>
              <p:cNvSpPr/>
              <p:nvPr/>
            </p:nvSpPr>
            <p:spPr>
              <a:xfrm>
                <a:off x="601745" y="1262465"/>
                <a:ext cx="1827873" cy="678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6"/>
              <p:cNvSpPr txBox="1"/>
              <p:nvPr/>
            </p:nvSpPr>
            <p:spPr>
              <a:xfrm>
                <a:off x="601745" y="122870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0900" tIns="120900" rIns="1209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Language barriers</a:t>
                </a: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7" name="Google Shape;167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08050" y="3231006"/>
              <a:ext cx="900896" cy="9008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6"/>
          <p:cNvGrpSpPr/>
          <p:nvPr/>
        </p:nvGrpSpPr>
        <p:grpSpPr>
          <a:xfrm>
            <a:off x="819625" y="2898752"/>
            <a:ext cx="2248200" cy="1971305"/>
            <a:chOff x="1318250" y="3051752"/>
            <a:chExt cx="2248200" cy="1971305"/>
          </a:xfrm>
        </p:grpSpPr>
        <p:sp>
          <p:nvSpPr>
            <p:cNvPr id="169" name="Google Shape;169;p16"/>
            <p:cNvSpPr/>
            <p:nvPr/>
          </p:nvSpPr>
          <p:spPr>
            <a:xfrm>
              <a:off x="1510283" y="3051752"/>
              <a:ext cx="1827873" cy="1259404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6"/>
            <p:cNvGrpSpPr/>
            <p:nvPr/>
          </p:nvGrpSpPr>
          <p:grpSpPr>
            <a:xfrm>
              <a:off x="1318250" y="4311150"/>
              <a:ext cx="2248200" cy="711907"/>
              <a:chOff x="409713" y="1228699"/>
              <a:chExt cx="2248200" cy="711907"/>
            </a:xfrm>
          </p:grpSpPr>
          <p:sp>
            <p:nvSpPr>
              <p:cNvPr id="171" name="Google Shape;171;p16"/>
              <p:cNvSpPr/>
              <p:nvPr/>
            </p:nvSpPr>
            <p:spPr>
              <a:xfrm>
                <a:off x="601745" y="1262465"/>
                <a:ext cx="1827873" cy="678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6"/>
              <p:cNvSpPr txBox="1"/>
              <p:nvPr/>
            </p:nvSpPr>
            <p:spPr>
              <a:xfrm>
                <a:off x="409713" y="1228699"/>
                <a:ext cx="22482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0900" tIns="120900" rIns="1209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Poor phone service</a:t>
                </a: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3" name="Google Shape;173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28580" y="3222254"/>
              <a:ext cx="849498" cy="849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16"/>
          <p:cNvGrpSpPr/>
          <p:nvPr/>
        </p:nvGrpSpPr>
        <p:grpSpPr>
          <a:xfrm>
            <a:off x="6238422" y="2898749"/>
            <a:ext cx="1827900" cy="1971305"/>
            <a:chOff x="5712284" y="3085512"/>
            <a:chExt cx="1827900" cy="1971305"/>
          </a:xfrm>
        </p:grpSpPr>
        <p:sp>
          <p:nvSpPr>
            <p:cNvPr id="175" name="Google Shape;175;p16"/>
            <p:cNvSpPr/>
            <p:nvPr/>
          </p:nvSpPr>
          <p:spPr>
            <a:xfrm>
              <a:off x="5712285" y="3085512"/>
              <a:ext cx="1827873" cy="1259404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" name="Google Shape;176;p16"/>
            <p:cNvGrpSpPr/>
            <p:nvPr/>
          </p:nvGrpSpPr>
          <p:grpSpPr>
            <a:xfrm>
              <a:off x="5712284" y="4344916"/>
              <a:ext cx="1827900" cy="711901"/>
              <a:chOff x="601745" y="1228705"/>
              <a:chExt cx="1827900" cy="711901"/>
            </a:xfrm>
          </p:grpSpPr>
          <p:sp>
            <p:nvSpPr>
              <p:cNvPr id="177" name="Google Shape;177;p16"/>
              <p:cNvSpPr/>
              <p:nvPr/>
            </p:nvSpPr>
            <p:spPr>
              <a:xfrm>
                <a:off x="601745" y="1262465"/>
                <a:ext cx="1827873" cy="678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6"/>
              <p:cNvSpPr txBox="1"/>
              <p:nvPr/>
            </p:nvSpPr>
            <p:spPr>
              <a:xfrm>
                <a:off x="601745" y="122870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0900" tIns="120900" rIns="1209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Stressed callers </a:t>
                </a: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9" name="Google Shape;179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16396" y="3297411"/>
              <a:ext cx="819646" cy="8196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7"/>
          <p:cNvGrpSpPr/>
          <p:nvPr/>
        </p:nvGrpSpPr>
        <p:grpSpPr>
          <a:xfrm>
            <a:off x="-2073024" y="-48893"/>
            <a:ext cx="10123311" cy="5241287"/>
            <a:chOff x="-4047482" y="-674777"/>
            <a:chExt cx="10123311" cy="5241287"/>
          </a:xfrm>
        </p:grpSpPr>
        <p:sp>
          <p:nvSpPr>
            <p:cNvPr id="185" name="Google Shape;185;p17"/>
            <p:cNvSpPr/>
            <p:nvPr/>
          </p:nvSpPr>
          <p:spPr>
            <a:xfrm>
              <a:off x="-4047482" y="-674777"/>
              <a:ext cx="5241287" cy="5241287"/>
            </a:xfrm>
            <a:prstGeom prst="blockArc">
              <a:avLst>
                <a:gd name="adj1" fmla="val 18900000"/>
                <a:gd name="adj2" fmla="val 2700000"/>
                <a:gd name="adj3" fmla="val 412"/>
              </a:avLst>
            </a:prstGeom>
            <a:solidFill>
              <a:srgbClr val="3C4B78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1630973" y="243155"/>
              <a:ext cx="3988110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1654728" y="266910"/>
              <a:ext cx="3940600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646823" y="391842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773174" y="972855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 txBox="1"/>
            <p:nvPr/>
          </p:nvSpPr>
          <p:spPr>
            <a:xfrm>
              <a:off x="1796929" y="996610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The Problem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977499" y="1125976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6915" y="1702554"/>
              <a:ext cx="3818914" cy="486622"/>
            </a:xfrm>
            <a:prstGeom prst="roundRect">
              <a:avLst>
                <a:gd name="adj" fmla="val 16667"/>
              </a:avLst>
            </a:prstGeom>
            <a:solidFill>
              <a:srgbClr val="3C4B7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 txBox="1"/>
            <p:nvPr/>
          </p:nvSpPr>
          <p:spPr>
            <a:xfrm>
              <a:off x="2280670" y="1726309"/>
              <a:ext cx="377140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71100" rIns="71100" bIns="71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400" b="0" i="0" u="none" strike="noStrike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The Solution</a:t>
              </a:r>
              <a:endParaRPr sz="28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1067502" y="1855865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773174" y="2432254"/>
              <a:ext cx="4052408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 txBox="1"/>
            <p:nvPr/>
          </p:nvSpPr>
          <p:spPr>
            <a:xfrm>
              <a:off x="1796929" y="2456009"/>
              <a:ext cx="4004898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UML Diagrams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979269" y="25855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1638641" y="3161954"/>
              <a:ext cx="3972774" cy="486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1662396" y="3185709"/>
              <a:ext cx="3925264" cy="43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250" tIns="58400" rIns="58400" bIns="58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Test Plan</a:t>
              </a:r>
              <a:endParaRPr sz="2400" b="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630570" y="3315264"/>
              <a:ext cx="180001" cy="180001"/>
            </a:xfrm>
            <a:prstGeom prst="ellipse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1" name="Google Shape;201;p17"/>
          <p:cNvCxnSpPr/>
          <p:nvPr/>
        </p:nvCxnSpPr>
        <p:spPr>
          <a:xfrm>
            <a:off x="2764761" y="1105988"/>
            <a:ext cx="883376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3" name="Google Shape;203;p17"/>
          <p:cNvSpPr/>
          <p:nvPr/>
        </p:nvSpPr>
        <p:spPr>
          <a:xfrm>
            <a:off x="0" y="0"/>
            <a:ext cx="2231135" cy="5143500"/>
          </a:xfrm>
          <a:prstGeom prst="flowChartDelay">
            <a:avLst/>
          </a:prstGeom>
          <a:solidFill>
            <a:srgbClr val="3C4B78"/>
          </a:solidFill>
          <a:ln w="25400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3844131" y="1661541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05" name="Google Shape;205;p17"/>
          <p:cNvSpPr/>
          <p:nvPr/>
        </p:nvSpPr>
        <p:spPr>
          <a:xfrm>
            <a:off x="4313623" y="2391428"/>
            <a:ext cx="360000" cy="36064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/>
          </a:p>
        </p:txBody>
      </p:sp>
      <p:sp>
        <p:nvSpPr>
          <p:cNvPr id="206" name="Google Shape;206;p17"/>
          <p:cNvSpPr/>
          <p:nvPr/>
        </p:nvSpPr>
        <p:spPr>
          <a:xfrm>
            <a:off x="3844131" y="3121317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>
            <a:off x="3685183" y="3857190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208" name="Google Shape;208;p17"/>
          <p:cNvCxnSpPr/>
          <p:nvPr/>
        </p:nvCxnSpPr>
        <p:spPr>
          <a:xfrm>
            <a:off x="3143538" y="1841862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17"/>
          <p:cNvCxnSpPr/>
          <p:nvPr/>
        </p:nvCxnSpPr>
        <p:spPr>
          <a:xfrm>
            <a:off x="3213980" y="2554331"/>
            <a:ext cx="1037838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7"/>
          <p:cNvCxnSpPr/>
          <p:nvPr/>
        </p:nvCxnSpPr>
        <p:spPr>
          <a:xfrm>
            <a:off x="2769398" y="4037511"/>
            <a:ext cx="878739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7"/>
          <p:cNvCxnSpPr/>
          <p:nvPr/>
        </p:nvCxnSpPr>
        <p:spPr>
          <a:xfrm>
            <a:off x="3143538" y="3314700"/>
            <a:ext cx="613184" cy="0"/>
          </a:xfrm>
          <a:prstGeom prst="straightConnector1">
            <a:avLst/>
          </a:prstGeom>
          <a:noFill/>
          <a:ln w="9525" cap="flat" cmpd="sng">
            <a:solidFill>
              <a:srgbClr val="3C4B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7"/>
          <p:cNvSpPr/>
          <p:nvPr/>
        </p:nvSpPr>
        <p:spPr>
          <a:xfrm>
            <a:off x="3685183" y="930132"/>
            <a:ext cx="360000" cy="360643"/>
          </a:xfrm>
          <a:prstGeom prst="ellipse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213" name="Google Shape;2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30" y="1708593"/>
            <a:ext cx="1726312" cy="172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6005" y="976415"/>
            <a:ext cx="3671990" cy="9425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8"/>
          <p:cNvGrpSpPr/>
          <p:nvPr/>
        </p:nvGrpSpPr>
        <p:grpSpPr>
          <a:xfrm>
            <a:off x="5981619" y="2216726"/>
            <a:ext cx="2954038" cy="2446491"/>
            <a:chOff x="5739829" y="2251251"/>
            <a:chExt cx="2024009" cy="1696203"/>
          </a:xfrm>
        </p:grpSpPr>
        <p:sp>
          <p:nvSpPr>
            <p:cNvPr id="222" name="Google Shape;222;p18"/>
            <p:cNvSpPr/>
            <p:nvPr/>
          </p:nvSpPr>
          <p:spPr>
            <a:xfrm>
              <a:off x="5739829" y="2251251"/>
              <a:ext cx="2024009" cy="892639"/>
            </a:xfrm>
            <a:prstGeom prst="rect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Live Tracking</a:t>
              </a: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5739829" y="3143890"/>
              <a:ext cx="2024009" cy="80356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Users track ambulance location in real time</a:t>
              </a:r>
              <a:endParaRPr sz="220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18"/>
          <p:cNvGrpSpPr/>
          <p:nvPr/>
        </p:nvGrpSpPr>
        <p:grpSpPr>
          <a:xfrm>
            <a:off x="2820482" y="2216727"/>
            <a:ext cx="2908670" cy="2446490"/>
            <a:chOff x="3347662" y="2251252"/>
            <a:chExt cx="2024010" cy="1696202"/>
          </a:xfrm>
        </p:grpSpPr>
        <p:sp>
          <p:nvSpPr>
            <p:cNvPr id="225" name="Google Shape;225;p18"/>
            <p:cNvSpPr/>
            <p:nvPr/>
          </p:nvSpPr>
          <p:spPr>
            <a:xfrm>
              <a:off x="3347663" y="2251252"/>
              <a:ext cx="2024009" cy="892639"/>
            </a:xfrm>
            <a:prstGeom prst="rect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Nearest Neighbor Algorithm</a:t>
              </a: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3347662" y="3143890"/>
              <a:ext cx="2024009" cy="80356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Quickly finds the nearest ambulance</a:t>
              </a:r>
              <a:endParaRPr sz="220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208343" y="2216728"/>
            <a:ext cx="2359673" cy="2446489"/>
            <a:chOff x="955497" y="2251253"/>
            <a:chExt cx="2024009" cy="1696201"/>
          </a:xfrm>
        </p:grpSpPr>
        <p:sp>
          <p:nvSpPr>
            <p:cNvPr id="228" name="Google Shape;228;p18"/>
            <p:cNvSpPr/>
            <p:nvPr/>
          </p:nvSpPr>
          <p:spPr>
            <a:xfrm>
              <a:off x="955497" y="2251253"/>
              <a:ext cx="2024009" cy="892639"/>
            </a:xfrm>
            <a:prstGeom prst="rect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User-Friendly Platform</a:t>
              </a: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955497" y="3143890"/>
              <a:ext cx="2024009" cy="80356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Easy access for all users</a:t>
              </a:r>
              <a:endParaRPr sz="220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19"/>
          <p:cNvGrpSpPr/>
          <p:nvPr/>
        </p:nvGrpSpPr>
        <p:grpSpPr>
          <a:xfrm>
            <a:off x="6015183" y="1269706"/>
            <a:ext cx="2731625" cy="3457747"/>
            <a:chOff x="5739829" y="2251251"/>
            <a:chExt cx="2024009" cy="2397328"/>
          </a:xfrm>
        </p:grpSpPr>
        <p:sp>
          <p:nvSpPr>
            <p:cNvPr id="237" name="Google Shape;237;p19"/>
            <p:cNvSpPr/>
            <p:nvPr/>
          </p:nvSpPr>
          <p:spPr>
            <a:xfrm>
              <a:off x="5739829" y="2251251"/>
              <a:ext cx="2024009" cy="892639"/>
            </a:xfrm>
            <a:prstGeom prst="rect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Optimized Response</a:t>
              </a: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5739829" y="3143889"/>
              <a:ext cx="2024009" cy="1504690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Faster and more efficient EMS response</a:t>
              </a:r>
              <a:endParaRPr sz="240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19"/>
          <p:cNvGrpSpPr/>
          <p:nvPr/>
        </p:nvGrpSpPr>
        <p:grpSpPr>
          <a:xfrm>
            <a:off x="3162384" y="1272565"/>
            <a:ext cx="2566768" cy="3457748"/>
            <a:chOff x="3347662" y="2251252"/>
            <a:chExt cx="2024010" cy="2397328"/>
          </a:xfrm>
        </p:grpSpPr>
        <p:sp>
          <p:nvSpPr>
            <p:cNvPr id="240" name="Google Shape;240;p19"/>
            <p:cNvSpPr/>
            <p:nvPr/>
          </p:nvSpPr>
          <p:spPr>
            <a:xfrm>
              <a:off x="3347663" y="2251252"/>
              <a:ext cx="2024009" cy="892639"/>
            </a:xfrm>
            <a:prstGeom prst="rect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Alert System</a:t>
              </a:r>
              <a:endPara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347662" y="3143890"/>
              <a:ext cx="2024009" cy="1504690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Immediate notifications for users, drivers and dispatch centers</a:t>
              </a:r>
              <a:endParaRPr sz="240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19"/>
          <p:cNvGrpSpPr/>
          <p:nvPr/>
        </p:nvGrpSpPr>
        <p:grpSpPr>
          <a:xfrm>
            <a:off x="419077" y="1269706"/>
            <a:ext cx="2359673" cy="3457746"/>
            <a:chOff x="955497" y="2333722"/>
            <a:chExt cx="2024009" cy="2175844"/>
          </a:xfrm>
        </p:grpSpPr>
        <p:sp>
          <p:nvSpPr>
            <p:cNvPr id="243" name="Google Shape;243;p19"/>
            <p:cNvSpPr/>
            <p:nvPr/>
          </p:nvSpPr>
          <p:spPr>
            <a:xfrm>
              <a:off x="955497" y="2333722"/>
              <a:ext cx="2024009" cy="810171"/>
            </a:xfrm>
            <a:prstGeom prst="rect">
              <a:avLst/>
            </a:prstGeom>
            <a:solidFill>
              <a:srgbClr val="3C4B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Real-Time Communication</a:t>
              </a: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955497" y="3143890"/>
              <a:ext cx="2024009" cy="1365676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C4B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3C4B78"/>
                  </a:solidFill>
                  <a:latin typeface="Calibri"/>
                  <a:ea typeface="Calibri"/>
                  <a:cs typeface="Calibri"/>
                  <a:sym typeface="Calibri"/>
                </a:rPr>
                <a:t>Better understanding between users and ambulance driver</a:t>
              </a:r>
              <a:endParaRPr sz="2400" i="0" u="none" strike="noStrike" cap="none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0" y="0"/>
            <a:ext cx="9144000" cy="803564"/>
          </a:xfrm>
          <a:prstGeom prst="rect">
            <a:avLst/>
          </a:prstGeom>
          <a:solidFill>
            <a:srgbClr val="3C4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Our Stakeholders</a:t>
            </a:r>
            <a:endParaRPr sz="28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20"/>
          <p:cNvGrpSpPr/>
          <p:nvPr/>
        </p:nvGrpSpPr>
        <p:grpSpPr>
          <a:xfrm>
            <a:off x="3592792" y="1055118"/>
            <a:ext cx="1958416" cy="1643332"/>
            <a:chOff x="3794202" y="1101416"/>
            <a:chExt cx="1958416" cy="1643332"/>
          </a:xfrm>
        </p:grpSpPr>
        <p:sp>
          <p:nvSpPr>
            <p:cNvPr id="252" name="Google Shape;252;p20" descr="oval shape"/>
            <p:cNvSpPr/>
            <p:nvPr/>
          </p:nvSpPr>
          <p:spPr>
            <a:xfrm>
              <a:off x="3855070" y="1101416"/>
              <a:ext cx="1897547" cy="1643332"/>
            </a:xfrm>
            <a:prstGeom prst="ellipse">
              <a:avLst/>
            </a:prstGeom>
            <a:solidFill>
              <a:srgbClr val="3D4B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0"/>
            <p:cNvSpPr txBox="1"/>
            <p:nvPr/>
          </p:nvSpPr>
          <p:spPr>
            <a:xfrm>
              <a:off x="3794202" y="1643102"/>
              <a:ext cx="19584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Stakeholders</a:t>
              </a:r>
              <a:endParaRPr/>
            </a:p>
          </p:txBody>
        </p:sp>
      </p:grpSp>
      <p:cxnSp>
        <p:nvCxnSpPr>
          <p:cNvPr id="254" name="Google Shape;254;p20" descr="straight line"/>
          <p:cNvCxnSpPr>
            <a:stCxn id="253" idx="3"/>
            <a:endCxn id="255" idx="1"/>
          </p:cNvCxnSpPr>
          <p:nvPr/>
        </p:nvCxnSpPr>
        <p:spPr>
          <a:xfrm>
            <a:off x="5551208" y="1827637"/>
            <a:ext cx="1393200" cy="560400"/>
          </a:xfrm>
          <a:prstGeom prst="straightConnector1">
            <a:avLst/>
          </a:prstGeom>
          <a:noFill/>
          <a:ln w="38100" cap="flat" cmpd="sng">
            <a:solidFill>
              <a:srgbClr val="3B383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56" name="Google Shape;256;p20" descr="straight line"/>
          <p:cNvCxnSpPr>
            <a:stCxn id="252" idx="4"/>
            <a:endCxn id="257" idx="0"/>
          </p:cNvCxnSpPr>
          <p:nvPr/>
        </p:nvCxnSpPr>
        <p:spPr>
          <a:xfrm>
            <a:off x="4602434" y="2698450"/>
            <a:ext cx="1800" cy="793500"/>
          </a:xfrm>
          <a:prstGeom prst="straightConnector1">
            <a:avLst/>
          </a:prstGeom>
          <a:noFill/>
          <a:ln w="38100" cap="flat" cmpd="sng">
            <a:solidFill>
              <a:srgbClr val="3B383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58" name="Google Shape;258;p20" descr="straight line"/>
          <p:cNvCxnSpPr>
            <a:stCxn id="252" idx="2"/>
            <a:endCxn id="259" idx="7"/>
          </p:cNvCxnSpPr>
          <p:nvPr/>
        </p:nvCxnSpPr>
        <p:spPr>
          <a:xfrm flipH="1">
            <a:off x="2120660" y="1876784"/>
            <a:ext cx="1533000" cy="542100"/>
          </a:xfrm>
          <a:prstGeom prst="straightConnector1">
            <a:avLst/>
          </a:prstGeom>
          <a:noFill/>
          <a:ln w="38100" cap="flat" cmpd="sng">
            <a:solidFill>
              <a:srgbClr val="3B383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grpSp>
        <p:nvGrpSpPr>
          <p:cNvPr id="260" name="Google Shape;260;p20"/>
          <p:cNvGrpSpPr/>
          <p:nvPr/>
        </p:nvGrpSpPr>
        <p:grpSpPr>
          <a:xfrm>
            <a:off x="1022858" y="2297185"/>
            <a:ext cx="1532983" cy="1345513"/>
            <a:chOff x="1496214" y="2564982"/>
            <a:chExt cx="1532983" cy="1345513"/>
          </a:xfrm>
        </p:grpSpPr>
        <p:sp>
          <p:nvSpPr>
            <p:cNvPr id="259" name="Google Shape;259;p20"/>
            <p:cNvSpPr/>
            <p:nvPr/>
          </p:nvSpPr>
          <p:spPr>
            <a:xfrm>
              <a:off x="1849152" y="2564982"/>
              <a:ext cx="872682" cy="83185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20" descr="Group of men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77" y="2693093"/>
              <a:ext cx="603885" cy="575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0"/>
            <p:cNvSpPr txBox="1"/>
            <p:nvPr/>
          </p:nvSpPr>
          <p:spPr>
            <a:xfrm>
              <a:off x="1496214" y="3448830"/>
              <a:ext cx="153298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Individuals</a:t>
              </a:r>
              <a:endParaRPr/>
            </a:p>
          </p:txBody>
        </p:sp>
      </p:grpSp>
      <p:grpSp>
        <p:nvGrpSpPr>
          <p:cNvPr id="263" name="Google Shape;263;p20"/>
          <p:cNvGrpSpPr/>
          <p:nvPr/>
        </p:nvGrpSpPr>
        <p:grpSpPr>
          <a:xfrm>
            <a:off x="6157803" y="2266081"/>
            <a:ext cx="2314655" cy="1407292"/>
            <a:chOff x="5584631" y="2552244"/>
            <a:chExt cx="2314655" cy="1407292"/>
          </a:xfrm>
        </p:grpSpPr>
        <p:sp>
          <p:nvSpPr>
            <p:cNvPr id="255" name="Google Shape;255;p20"/>
            <p:cNvSpPr/>
            <p:nvPr/>
          </p:nvSpPr>
          <p:spPr>
            <a:xfrm>
              <a:off x="6243530" y="2552244"/>
              <a:ext cx="872682" cy="83185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3B38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" name="Google Shape;264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6461133" y="2725242"/>
              <a:ext cx="429996" cy="429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0"/>
            <p:cNvSpPr txBox="1"/>
            <p:nvPr/>
          </p:nvSpPr>
          <p:spPr>
            <a:xfrm>
              <a:off x="5584631" y="3497871"/>
              <a:ext cx="23146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Dispatch Centers</a:t>
              </a:r>
              <a:endParaRPr/>
            </a:p>
          </p:txBody>
        </p:sp>
      </p:grpSp>
      <p:grpSp>
        <p:nvGrpSpPr>
          <p:cNvPr id="266" name="Google Shape;266;p20"/>
          <p:cNvGrpSpPr/>
          <p:nvPr/>
        </p:nvGrpSpPr>
        <p:grpSpPr>
          <a:xfrm>
            <a:off x="3219737" y="3492063"/>
            <a:ext cx="2569580" cy="1374908"/>
            <a:chOff x="3219737" y="3492063"/>
            <a:chExt cx="2569580" cy="1374908"/>
          </a:xfrm>
        </p:grpSpPr>
        <p:sp>
          <p:nvSpPr>
            <p:cNvPr id="257" name="Google Shape;257;p20"/>
            <p:cNvSpPr/>
            <p:nvPr/>
          </p:nvSpPr>
          <p:spPr>
            <a:xfrm>
              <a:off x="4167995" y="3492063"/>
              <a:ext cx="872682" cy="831853"/>
            </a:xfrm>
            <a:prstGeom prst="ellipse">
              <a:avLst/>
            </a:prstGeom>
            <a:solidFill>
              <a:srgbClr val="8B2A1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0"/>
            <p:cNvSpPr txBox="1"/>
            <p:nvPr/>
          </p:nvSpPr>
          <p:spPr>
            <a:xfrm>
              <a:off x="3219737" y="4405306"/>
              <a:ext cx="25695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Ambulance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Drivers</a:t>
              </a:r>
              <a:endParaRPr/>
            </a:p>
          </p:txBody>
        </p:sp>
        <p:pic>
          <p:nvPicPr>
            <p:cNvPr id="268" name="Google Shape;26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29988" y="363365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980</Words>
  <Application>Microsoft Macintosh PowerPoint</Application>
  <PresentationFormat>On-screen Show (16:9)</PresentationFormat>
  <Paragraphs>187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Times New Roman</vt:lpstr>
      <vt:lpstr>Calibri</vt:lpstr>
      <vt:lpstr>Simple Light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Our Solution</vt:lpstr>
      <vt:lpstr>Our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Tareez Ghandour</cp:lastModifiedBy>
  <cp:revision>1</cp:revision>
  <dcterms:modified xsi:type="dcterms:W3CDTF">2024-05-25T17:37:04Z</dcterms:modified>
</cp:coreProperties>
</file>